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5"/>
  </p:notesMasterIdLst>
  <p:handoutMasterIdLst>
    <p:handoutMasterId r:id="rId6"/>
  </p:handoutMasterIdLst>
  <p:sldIdLst>
    <p:sldId id="383" r:id="rId2"/>
    <p:sldId id="330" r:id="rId3"/>
    <p:sldId id="508" r:id="rId4"/>
  </p:sldIdLst>
  <p:sldSz cx="9144000" cy="6858000" type="screen4x3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85490722-C1EC-B445-AC68-0C89007D815C}">
          <p14:sldIdLst>
            <p14:sldId id="383"/>
            <p14:sldId id="330"/>
            <p14:sldId id="508"/>
          </p14:sldIdLst>
        </p14:section>
        <p14:section name="Untitled Section" id="{8484FF65-0934-5842-82D5-B6308A8E9376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nfu Chen" initials="J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4D614D-9386-48EA-AE9A-F899ED349853}">
  <a:tblStyle styleId="{204D614D-9386-48EA-AE9A-F899ED349853}" styleName="Table_0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7"/>
    <p:restoredTop sz="92275"/>
  </p:normalViewPr>
  <p:slideViewPr>
    <p:cSldViewPr snapToGrid="0" snapToObjects="1">
      <p:cViewPr varScale="1">
        <p:scale>
          <a:sx n="114" d="100"/>
          <a:sy n="114" d="100"/>
        </p:scale>
        <p:origin x="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BDE876-1CE0-BE4A-9697-9C362CDE700B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85A25-11A1-C348-BBB1-691207B41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6637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2.tiff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149885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altLang="zh-CN" baseline="0" dirty="0"/>
              <a:t>However,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prior</a:t>
            </a:r>
            <a:r>
              <a:rPr lang="zh-CN" altLang="en-US" baseline="0" dirty="0"/>
              <a:t> </a:t>
            </a:r>
            <a:r>
              <a:rPr lang="en-US" altLang="zh-CN" baseline="0" dirty="0"/>
              <a:t>performance</a:t>
            </a:r>
            <a:r>
              <a:rPr lang="zh-CN" altLang="en-US" baseline="0" dirty="0"/>
              <a:t> </a:t>
            </a:r>
            <a:r>
              <a:rPr lang="en-US" altLang="zh-CN" baseline="0" dirty="0"/>
              <a:t>regression</a:t>
            </a:r>
            <a:r>
              <a:rPr lang="zh-CN" altLang="en-US" baseline="0" dirty="0"/>
              <a:t> </a:t>
            </a:r>
            <a:r>
              <a:rPr lang="en-US" altLang="zh-CN" baseline="0" dirty="0"/>
              <a:t>detection</a:t>
            </a:r>
            <a:r>
              <a:rPr lang="zh-CN" altLang="en-US" baseline="0" dirty="0"/>
              <a:t> </a:t>
            </a:r>
            <a:r>
              <a:rPr lang="en-US" altLang="zh-CN" baseline="0" dirty="0"/>
              <a:t>can</a:t>
            </a:r>
            <a:r>
              <a:rPr lang="zh-CN" altLang="en-US" baseline="0" dirty="0"/>
              <a:t> </a:t>
            </a:r>
            <a:r>
              <a:rPr lang="en-US" altLang="zh-CN" baseline="0" dirty="0"/>
              <a:t>not</a:t>
            </a:r>
            <a:r>
              <a:rPr lang="zh-CN" altLang="en-US" baseline="0" dirty="0"/>
              <a:t> </a:t>
            </a:r>
            <a:r>
              <a:rPr lang="en-US" altLang="zh-CN" baseline="0" dirty="0"/>
              <a:t>perform</a:t>
            </a:r>
            <a:r>
              <a:rPr lang="zh-CN" altLang="en-US" baseline="0" dirty="0"/>
              <a:t> </a:t>
            </a:r>
            <a:r>
              <a:rPr lang="en-US" altLang="zh-CN" baseline="0" dirty="0"/>
              <a:t>well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DevOps.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r>
              <a:rPr lang="en-US" altLang="zh-CN" baseline="0" dirty="0"/>
              <a:t>Since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practices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DevOps</a:t>
            </a:r>
            <a:r>
              <a:rPr lang="zh-CN" altLang="en-US" baseline="0" dirty="0"/>
              <a:t> </a:t>
            </a:r>
            <a:r>
              <a:rPr lang="en-US" altLang="zh-CN" baseline="0" dirty="0"/>
              <a:t>are</a:t>
            </a:r>
            <a:r>
              <a:rPr lang="zh-CN" altLang="en-US" baseline="0" dirty="0"/>
              <a:t> </a:t>
            </a:r>
            <a:r>
              <a:rPr lang="en-US" altLang="zh-CN" baseline="0" dirty="0"/>
              <a:t>frequent,</a:t>
            </a:r>
            <a:r>
              <a:rPr lang="zh-CN" altLang="en-US" baseline="0" dirty="0"/>
              <a:t> </a:t>
            </a:r>
            <a:r>
              <a:rPr lang="en-US" altLang="zh-CN" baseline="0" dirty="0"/>
              <a:t>DevOps</a:t>
            </a:r>
            <a:r>
              <a:rPr lang="zh-CN" altLang="en-US" baseline="0" dirty="0"/>
              <a:t> </a:t>
            </a:r>
            <a:r>
              <a:rPr lang="en-US" altLang="zh-CN" baseline="0" dirty="0"/>
              <a:t>is</a:t>
            </a:r>
            <a:r>
              <a:rPr lang="zh-CN" altLang="en-US" baseline="0" dirty="0"/>
              <a:t> </a:t>
            </a:r>
            <a:r>
              <a:rPr lang="en-US" altLang="zh-CN" baseline="0" dirty="0"/>
              <a:t>popular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practice.</a:t>
            </a:r>
            <a:r>
              <a:rPr lang="zh-CN" altLang="en-US" baseline="0" dirty="0"/>
              <a:t> </a:t>
            </a:r>
            <a:r>
              <a:rPr lang="en-US" altLang="zh-CN" dirty="0"/>
              <a:t>What</a:t>
            </a:r>
            <a:r>
              <a:rPr lang="zh-CN" altLang="en-US" baseline="0" dirty="0"/>
              <a:t> </a:t>
            </a:r>
            <a:r>
              <a:rPr lang="en-US" altLang="zh-CN" baseline="0" dirty="0"/>
              <a:t>is</a:t>
            </a:r>
            <a:r>
              <a:rPr lang="zh-CN" altLang="en-US" baseline="0" dirty="0"/>
              <a:t> </a:t>
            </a:r>
            <a:r>
              <a:rPr lang="en-US" altLang="zh-CN" baseline="0" dirty="0"/>
              <a:t>DevOps?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pPr>
            <a:endParaRPr lang="en-US" altLang="zh-CN" baseline="0" dirty="0"/>
          </a:p>
        </p:txBody>
      </p:sp>
    </p:spTree>
    <p:extLst>
      <p:ext uri="{BB962C8B-B14F-4D97-AF65-F5344CB8AC3E}">
        <p14:creationId xmlns:p14="http://schemas.microsoft.com/office/powerpoint/2010/main" val="2303131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Giri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=&gt; F.A. Gerard Prize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AE2A6B-45DA-42F1-A87F-66B2542E51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919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5B4-9F37-D446-9B80-CC7F8A925A0C}" type="datetimeFigureOut">
              <a:rPr lang="en-US" smtClean="0"/>
              <a:pPr/>
              <a:t>12/6/19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9A07E-78E6-6741-8FBE-93F1FC06B4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6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66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  <a:endParaRPr lang="en-GB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8.tif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8350" y="-1"/>
            <a:ext cx="11017250" cy="688578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768350" y="-2"/>
            <a:ext cx="11061700" cy="6885781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12" y="569513"/>
            <a:ext cx="8620125" cy="574675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C5B550D-0E24-B24E-9392-E739B22B9317}"/>
              </a:ext>
            </a:extLst>
          </p:cNvPr>
          <p:cNvSpPr/>
          <p:nvPr/>
        </p:nvSpPr>
        <p:spPr>
          <a:xfrm>
            <a:off x="-812800" y="4608104"/>
            <a:ext cx="9956800" cy="2325575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8800F2-B947-CB43-AED3-B95E00E5BFAF}"/>
              </a:ext>
            </a:extLst>
          </p:cNvPr>
          <p:cNvSpPr/>
          <p:nvPr/>
        </p:nvSpPr>
        <p:spPr>
          <a:xfrm>
            <a:off x="2922518" y="4969781"/>
            <a:ext cx="5820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2400" dirty="0">
                <a:latin typeface="Futura Medium" charset="0"/>
                <a:ea typeface="Futura Medium" charset="0"/>
                <a:cs typeface="Futura Medium" charset="0"/>
              </a:rPr>
              <a:t>http://</a:t>
            </a:r>
            <a:r>
              <a:rPr lang="en-CA" sz="2400" dirty="0" err="1">
                <a:latin typeface="Futura Medium" charset="0"/>
                <a:ea typeface="Futura Medium" charset="0"/>
                <a:cs typeface="Futura Medium" charset="0"/>
              </a:rPr>
              <a:t>users.encs.concordia.ca</a:t>
            </a:r>
            <a:r>
              <a:rPr lang="en-CA" sz="2400" dirty="0">
                <a:latin typeface="Futura Medium" charset="0"/>
                <a:ea typeface="Futura Medium" charset="0"/>
                <a:cs typeface="Futura Medium" charset="0"/>
              </a:rPr>
              <a:t>/~shang/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426D18C-DEE9-4C42-9A70-FE5F325178DA}"/>
              </a:ext>
            </a:extLst>
          </p:cNvPr>
          <p:cNvSpPr txBox="1">
            <a:spLocks/>
          </p:cNvSpPr>
          <p:nvPr/>
        </p:nvSpPr>
        <p:spPr>
          <a:xfrm>
            <a:off x="-4954361" y="4802158"/>
            <a:ext cx="7776864" cy="825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r">
              <a:spcBef>
                <a:spcPct val="20000"/>
              </a:spcBef>
              <a:buFont typeface="Arial"/>
              <a:buNone/>
              <a:defRPr sz="2800" b="1"/>
            </a:lvl1pPr>
            <a:lvl2pPr indent="0" algn="ctr">
              <a:spcBef>
                <a:spcPct val="20000"/>
              </a:spcBef>
              <a:buFont typeface="Arial"/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indent="0" algn="ctr">
              <a:spcBef>
                <a:spcPct val="20000"/>
              </a:spcBef>
              <a:buFont typeface="Arial"/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z="3600" b="0" dirty="0">
                <a:latin typeface="Futura Medium" charset="0"/>
                <a:ea typeface="Futura Medium" charset="0"/>
                <a:cs typeface="Futura Medium" charset="0"/>
              </a:rPr>
              <a:t>Weiyi Shang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3A469B-5B75-0344-8446-AEF2A1C63F6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1984116" y="5793123"/>
            <a:ext cx="4362968" cy="10907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41DB78-91A4-0848-ACDA-3C4817131F5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61225" y="5588000"/>
            <a:ext cx="127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170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185862" y="85366"/>
            <a:ext cx="8958138" cy="63238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The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prior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software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quality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assurance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research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may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not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fit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with</a:t>
            </a:r>
            <a:r>
              <a:rPr lang="zh-CN" altLang="en-US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altLang="zh-CN" sz="35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DevOps</a:t>
            </a:r>
            <a:endParaRPr lang="en-GB" sz="3500" dirty="0">
              <a:solidFill>
                <a:srgbClr val="C00000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862" y="962558"/>
            <a:ext cx="8560945" cy="44035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7377" y="5160548"/>
            <a:ext cx="82492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Combining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software development and operations to </a:t>
            </a:r>
            <a:r>
              <a:rPr lang="en-US" sz="3600" b="1" i="1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shorten</a:t>
            </a:r>
            <a:r>
              <a:rPr lang="en-US" sz="2800" dirty="0">
                <a:solidFill>
                  <a:srgbClr val="C00000"/>
                </a:solidFill>
                <a:latin typeface="Futura Medium" charset="0"/>
                <a:ea typeface="Futura Medium" charset="0"/>
                <a:cs typeface="Futura Medium" charset="0"/>
              </a:rPr>
              <a:t> the delivery cycle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 smtClean="0"/>
              <a:t>2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01D5D5-D29C-8446-98E0-F1033FF336D4}"/>
              </a:ext>
            </a:extLst>
          </p:cNvPr>
          <p:cNvSpPr/>
          <p:nvPr/>
        </p:nvSpPr>
        <p:spPr>
          <a:xfrm>
            <a:off x="0" y="1304693"/>
            <a:ext cx="9144000" cy="4912929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FBB78F-5145-2E4D-9298-B796944D3D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7370" y="4685832"/>
            <a:ext cx="578448" cy="578448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68913BE0-D5BE-C644-A590-4F3CAFB70312}"/>
              </a:ext>
            </a:extLst>
          </p:cNvPr>
          <p:cNvSpPr txBox="1">
            <a:spLocks/>
          </p:cNvSpPr>
          <p:nvPr/>
        </p:nvSpPr>
        <p:spPr>
          <a:xfrm>
            <a:off x="3195783" y="4500111"/>
            <a:ext cx="1888641" cy="768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indent="0" algn="r">
              <a:spcBef>
                <a:spcPct val="20000"/>
              </a:spcBef>
              <a:buFont typeface="Arial"/>
              <a:buNone/>
              <a:defRPr sz="2800" b="1"/>
            </a:lvl1pPr>
            <a:lvl2pPr indent="0" algn="ctr">
              <a:spcBef>
                <a:spcPct val="20000"/>
              </a:spcBef>
              <a:buFont typeface="Arial"/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indent="0" algn="ctr">
              <a:spcBef>
                <a:spcPct val="20000"/>
              </a:spcBef>
              <a:buFont typeface="Arial"/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z="2400" b="0" dirty="0">
                <a:latin typeface="Futura Medium" charset="0"/>
                <a:ea typeface="Futura Medium" charset="0"/>
                <a:cs typeface="Futura Medium" charset="0"/>
              </a:rPr>
              <a:t>Exception</a:t>
            </a:r>
            <a:r>
              <a:rPr lang="zh-CN" altLang="en-US" sz="2400" b="0" dirty="0">
                <a:latin typeface="Futura Medium" charset="0"/>
                <a:ea typeface="Futura Medium" charset="0"/>
                <a:cs typeface="Futura Medium" charset="0"/>
              </a:rPr>
              <a:t> </a:t>
            </a:r>
            <a:endParaRPr lang="en-US" altLang="zh-CN" sz="2400" b="0" dirty="0">
              <a:latin typeface="Futura Medium" charset="0"/>
              <a:ea typeface="Futura Medium" charset="0"/>
              <a:cs typeface="Futura Medium" charset="0"/>
            </a:endParaRPr>
          </a:p>
          <a:p>
            <a:r>
              <a:rPr lang="en-US" altLang="zh-CN" sz="2400" b="0" dirty="0">
                <a:latin typeface="Futura Medium" charset="0"/>
                <a:ea typeface="Futura Medium" charset="0"/>
                <a:cs typeface="Futura Medium" charset="0"/>
              </a:rPr>
              <a:t>Handling</a:t>
            </a:r>
            <a:endParaRPr lang="en-US" sz="2400" b="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A9F560-B3DA-9D46-9C82-B63F296D54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4239" y="3563336"/>
            <a:ext cx="1619921" cy="16199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D3C33E-71CF-C24F-9FF8-8CFEC1D3CD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3296" y="1491906"/>
            <a:ext cx="2810865" cy="14498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50E6688-ABDF-DF40-A290-5FC2ED68C6D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1194"/>
          <a:stretch/>
        </p:blipFill>
        <p:spPr>
          <a:xfrm>
            <a:off x="257316" y="3175517"/>
            <a:ext cx="1576622" cy="1550924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AFF28CE8-F863-144F-84CD-8A853BB3A29A}"/>
              </a:ext>
            </a:extLst>
          </p:cNvPr>
          <p:cNvSpPr txBox="1">
            <a:spLocks/>
          </p:cNvSpPr>
          <p:nvPr/>
        </p:nvSpPr>
        <p:spPr>
          <a:xfrm>
            <a:off x="1045627" y="4067201"/>
            <a:ext cx="1888641" cy="768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indent="0" algn="r">
              <a:spcBef>
                <a:spcPct val="20000"/>
              </a:spcBef>
              <a:buFont typeface="Arial"/>
              <a:buNone/>
              <a:defRPr sz="2800" b="1"/>
            </a:lvl1pPr>
            <a:lvl2pPr indent="0" algn="ctr">
              <a:spcBef>
                <a:spcPct val="20000"/>
              </a:spcBef>
              <a:buFont typeface="Arial"/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indent="0" algn="ctr">
              <a:spcBef>
                <a:spcPct val="20000"/>
              </a:spcBef>
              <a:buFont typeface="Arial"/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indent="0" algn="ctr">
              <a:spcBef>
                <a:spcPct val="2000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z="2400" b="0" dirty="0">
                <a:latin typeface="Futura Medium" charset="0"/>
                <a:ea typeface="Futura Medium" charset="0"/>
                <a:cs typeface="Futura Medium" charset="0"/>
              </a:rPr>
              <a:t>Testing</a:t>
            </a:r>
          </a:p>
        </p:txBody>
      </p:sp>
      <p:pic>
        <p:nvPicPr>
          <p:cNvPr id="16" name="Picture 15" descr="LOG.File.png">
            <a:extLst>
              <a:ext uri="{FF2B5EF4-FFF2-40B4-BE49-F238E27FC236}">
                <a16:creationId xmlns:a16="http://schemas.microsoft.com/office/drawing/2014/main" id="{74EE264D-DB12-A44B-B653-8451078160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466" y="1335544"/>
            <a:ext cx="1731042" cy="173104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1016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809"/>
    </mc:Choice>
    <mc:Fallback xmlns="">
      <p:transition spd="slow" advTm="56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5" grpId="0" animBg="1"/>
      <p:bldP spid="10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90"/>
          <p:cNvSpPr txBox="1"/>
          <p:nvPr/>
        </p:nvSpPr>
        <p:spPr>
          <a:xfrm>
            <a:off x="509846" y="2491671"/>
            <a:ext cx="8005504" cy="2462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Releasing</a:t>
            </a:r>
            <a:r>
              <a:rPr lang="zh-CN" altLang="en-US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mobile</a:t>
            </a:r>
            <a:r>
              <a:rPr lang="zh-CN" altLang="en-US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apps</a:t>
            </a:r>
            <a:r>
              <a:rPr lang="zh-CN" altLang="en-US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to</a:t>
            </a:r>
            <a:r>
              <a:rPr lang="zh-CN" altLang="en-US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make</a:t>
            </a:r>
            <a:r>
              <a:rPr lang="zh-CN" altLang="en-US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make</a:t>
            </a:r>
            <a:r>
              <a:rPr lang="zh-CN" altLang="en-US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developers</a:t>
            </a:r>
            <a:r>
              <a:rPr lang="zh-CN" altLang="en-US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more</a:t>
            </a:r>
            <a:r>
              <a:rPr lang="zh-CN" altLang="en-US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sz="4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informed.</a:t>
            </a:r>
          </a:p>
          <a:p>
            <a:endParaRPr lang="en-CA" sz="40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endParaRPr lang="en-CA" sz="40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45" name="Title Placeholder 1"/>
          <p:cNvSpPr txBox="1">
            <a:spLocks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What</a:t>
            </a:r>
            <a:r>
              <a:rPr lang="zh-CN" altLang="en-US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 </a:t>
            </a:r>
            <a:r>
              <a:rPr lang="en-US" altLang="zh-CN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do</a:t>
            </a:r>
            <a:r>
              <a:rPr lang="zh-CN" altLang="en-US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 </a:t>
            </a:r>
            <a:r>
              <a:rPr lang="en-US" altLang="zh-CN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I</a:t>
            </a:r>
            <a:r>
              <a:rPr lang="zh-CN" altLang="en-US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 </a:t>
            </a:r>
            <a:r>
              <a:rPr lang="en-US" altLang="zh-CN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hope</a:t>
            </a:r>
            <a:r>
              <a:rPr lang="zh-CN" altLang="en-US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 </a:t>
            </a:r>
            <a:r>
              <a:rPr lang="en-US" altLang="zh-CN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to</a:t>
            </a:r>
            <a:r>
              <a:rPr lang="zh-CN" altLang="en-US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 </a:t>
            </a:r>
            <a:r>
              <a:rPr lang="en-US" altLang="zh-CN" sz="4000" dirty="0">
                <a:solidFill>
                  <a:srgbClr val="C00000"/>
                </a:solidFill>
                <a:latin typeface="Futura Medium" charset="0"/>
                <a:cs typeface="Futura Medium" charset="0"/>
              </a:rPr>
              <a:t>gain?</a:t>
            </a:r>
            <a:endParaRPr lang="en-US" sz="4000" dirty="0">
              <a:solidFill>
                <a:srgbClr val="C00000"/>
              </a:solidFill>
              <a:latin typeface="Futura Medium" charset="0"/>
              <a:cs typeface="Futura Medium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A40BD-3997-BB4A-9AE7-14AF3A7E89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287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|5.2|5.5|6.5|6.1|2.2|3|5.5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18106</TotalTime>
  <Words>98</Words>
  <Application>Microsoft Macintosh PowerPoint</Application>
  <PresentationFormat>On-screen Show (4:3)</PresentationFormat>
  <Paragraphs>15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Futura Medium</vt:lpstr>
      <vt:lpstr>Simple Light</vt:lpstr>
      <vt:lpstr>PowerPoint Presentation</vt:lpstr>
      <vt:lpstr>The prior software quality assurance research may not fit with DevOps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Exploratory Study of Performance Regression Introducing Code Changes</dc:title>
  <cp:lastModifiedBy>Weiyi Shang</cp:lastModifiedBy>
  <cp:revision>491</cp:revision>
  <cp:lastPrinted>2017-09-04T20:31:20Z</cp:lastPrinted>
  <dcterms:modified xsi:type="dcterms:W3CDTF">2019-12-06T16:43:29Z</dcterms:modified>
</cp:coreProperties>
</file>